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0" r:id="rId1"/>
  </p:sldMasterIdLst>
  <p:notesMasterIdLst>
    <p:notesMasterId r:id="rId32"/>
  </p:notesMasterIdLst>
  <p:sldIdLst>
    <p:sldId id="765" r:id="rId2"/>
    <p:sldId id="766" r:id="rId3"/>
    <p:sldId id="767" r:id="rId4"/>
    <p:sldId id="768" r:id="rId5"/>
    <p:sldId id="769" r:id="rId6"/>
    <p:sldId id="770" r:id="rId7"/>
    <p:sldId id="771" r:id="rId8"/>
    <p:sldId id="772" r:id="rId9"/>
    <p:sldId id="773" r:id="rId10"/>
    <p:sldId id="774" r:id="rId11"/>
    <p:sldId id="775" r:id="rId12"/>
    <p:sldId id="776" r:id="rId13"/>
    <p:sldId id="777" r:id="rId14"/>
    <p:sldId id="778" r:id="rId15"/>
    <p:sldId id="779" r:id="rId16"/>
    <p:sldId id="780" r:id="rId17"/>
    <p:sldId id="781" r:id="rId18"/>
    <p:sldId id="782" r:id="rId19"/>
    <p:sldId id="783" r:id="rId20"/>
    <p:sldId id="784" r:id="rId21"/>
    <p:sldId id="785" r:id="rId22"/>
    <p:sldId id="786" r:id="rId23"/>
    <p:sldId id="787" r:id="rId24"/>
    <p:sldId id="788" r:id="rId25"/>
    <p:sldId id="789" r:id="rId26"/>
    <p:sldId id="790" r:id="rId27"/>
    <p:sldId id="791" r:id="rId28"/>
    <p:sldId id="792" r:id="rId29"/>
    <p:sldId id="793" r:id="rId30"/>
    <p:sldId id="797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B Lotus" pitchFamily="2" charset="-7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B Lotus" pitchFamily="2" charset="-7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B Lotus" pitchFamily="2" charset="-7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B Lotus" pitchFamily="2" charset="-7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B Lotus" pitchFamily="2" charset="-78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B Lotus" pitchFamily="2" charset="-78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B Lotus" pitchFamily="2" charset="-78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B Lotus" pitchFamily="2" charset="-78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B Lotus" pitchFamily="2" charset="-7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55" autoAdjust="0"/>
    <p:restoredTop sz="94713" autoAdjust="0"/>
  </p:normalViewPr>
  <p:slideViewPr>
    <p:cSldViewPr>
      <p:cViewPr varScale="1">
        <p:scale>
          <a:sx n="70" d="100"/>
          <a:sy n="70" d="100"/>
        </p:scale>
        <p:origin x="-12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4" d="100"/>
          <a:sy n="44" d="100"/>
        </p:scale>
        <p:origin x="-2226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8251CD-9E96-4BF0-8525-E36C6C9EE732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43ED897-91C2-4DC4-BE64-F4998C572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44779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a-IR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B9406C-DBB9-4999-9639-0940AFA4DB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Extrudiate after the die are in various shapes and various conditions of temperature and stiffness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E31D5B-0D8D-478E-A5B2-78781E54F32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B8EF5-6EB3-4BF4-98E7-46BD97B4A7B7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F3112-FEFB-4043-B309-D4BA2A2A3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6301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B27A7-54DD-4E13-BA10-2E66DE8520AE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9B6B9-5F67-4B5A-9F9D-14CC42E22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2002542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D4D4A-456B-44C6-B5D1-DAF1BFA716E2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A9C11-375D-4A63-81DB-98812535F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0977540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AB058-2E57-4537-934B-6D52330182E9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D4A44-DC60-4606-B37F-4F2790A0B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1130792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59637-0BBE-402F-8805-91E4E1959543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D1035-A577-4C88-8071-1A2AB05F7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8828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7BA24-5E2C-466B-8255-AA77D9045E53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67FC6-1ABA-42EF-BB18-41CEBC32B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991444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EF805-5A17-4BB8-8CC2-4B849DAA2338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02FD7-F123-4372-ADDB-C2405E735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6521299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E1ADA-D5C9-4AC5-B74B-63D17AD39670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DD3D4-96E5-4159-BF53-4526DB922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6392332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D468C-25AD-40E6-A61C-14BCE444E462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BA5A-4781-45B5-80AA-8556B8941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7550550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14C93-D01C-429C-BED1-6651C16DDB44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31E4C-BD98-4C7F-BD0F-36E8D4AD9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9235805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E151A-5189-4A88-8D4E-E49B3D3CF032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108CC-50CB-46FB-B42C-9A7BBBE1A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048699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 smtClean="0">
                <a:solidFill>
                  <a:schemeClr val="tx2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301989B5-A1A6-41A6-AA06-AB1F0B9343E7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 smtClean="0">
                <a:solidFill>
                  <a:schemeClr val="tx2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C98E124-C164-4368-9E99-42176E646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3" r:id="rId1"/>
    <p:sldLayoutId id="2147483997" r:id="rId2"/>
    <p:sldLayoutId id="2147484004" r:id="rId3"/>
    <p:sldLayoutId id="2147483998" r:id="rId4"/>
    <p:sldLayoutId id="2147484005" r:id="rId5"/>
    <p:sldLayoutId id="2147483999" r:id="rId6"/>
    <p:sldLayoutId id="2147484000" r:id="rId7"/>
    <p:sldLayoutId id="2147484006" r:id="rId8"/>
    <p:sldLayoutId id="2147484007" r:id="rId9"/>
    <p:sldLayoutId id="2147484001" r:id="rId10"/>
    <p:sldLayoutId id="2147484002" r:id="rId11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l" rtl="1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  <a:cs typeface="B Titr" pitchFamily="2" charset="-78"/>
        </a:defRPr>
      </a:lvl2pPr>
      <a:lvl3pPr algn="l" rtl="1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  <a:cs typeface="B Titr" pitchFamily="2" charset="-78"/>
        </a:defRPr>
      </a:lvl3pPr>
      <a:lvl4pPr algn="l" rtl="1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  <a:cs typeface="B Titr" pitchFamily="2" charset="-78"/>
        </a:defRPr>
      </a:lvl4pPr>
      <a:lvl5pPr algn="l" rtl="1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  <a:cs typeface="B Titr" pitchFamily="2" charset="-78"/>
        </a:defRPr>
      </a:lvl5pPr>
      <a:lvl6pPr marL="457200" algn="l" rtl="1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  <a:cs typeface="B Titr" pitchFamily="2" charset="-78"/>
        </a:defRPr>
      </a:lvl6pPr>
      <a:lvl7pPr marL="914400" algn="l" rtl="1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  <a:cs typeface="B Titr" pitchFamily="2" charset="-78"/>
        </a:defRPr>
      </a:lvl7pPr>
      <a:lvl8pPr marL="1371600" algn="l" rtl="1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  <a:cs typeface="B Titr" pitchFamily="2" charset="-78"/>
        </a:defRPr>
      </a:lvl8pPr>
      <a:lvl9pPr marL="1828800" algn="l" rtl="1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  <a:cs typeface="B Titr" pitchFamily="2" charset="-78"/>
        </a:defRPr>
      </a:lvl9pPr>
    </p:titleStyle>
    <p:bodyStyle>
      <a:lvl1pPr marL="419100" indent="-382588" algn="r" rtl="1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r" rtl="1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r" rtl="1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r" rtl="1" fontAlgn="base">
        <a:spcBef>
          <a:spcPct val="20000"/>
        </a:spcBef>
        <a:spcAft>
          <a:spcPct val="0"/>
        </a:spcAft>
        <a:buClr>
          <a:srgbClr val="C32D2E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r" rtl="1" fontAlgn="base">
        <a:spcBef>
          <a:spcPct val="20000"/>
        </a:spcBef>
        <a:spcAft>
          <a:spcPct val="0"/>
        </a:spcAft>
        <a:buClr>
          <a:srgbClr val="84AA33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r" rtl="1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590800"/>
            <a:ext cx="7086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Blown </a:t>
            </a:r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Film(2)</a:t>
            </a:r>
            <a:endParaRPr lang="fa-IR" sz="7200" dirty="0"/>
          </a:p>
        </p:txBody>
      </p:sp>
    </p:spTree>
    <p:extLst>
      <p:ext uri="{BB962C8B-B14F-4D97-AF65-F5344CB8AC3E}">
        <p14:creationId xmlns:p14="http://schemas.microsoft.com/office/powerpoint/2010/main" xmlns="" val="3496994972"/>
      </p:ext>
    </p:extLst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Chill-roll assembly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62063"/>
            <a:ext cx="9144000" cy="559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2590800" y="63246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alibri" pitchFamily="34" charset="0"/>
              </a:rPr>
              <a:t>Rosato, Dominick. </a:t>
            </a:r>
            <a:r>
              <a:rPr lang="en-US" sz="900" u="sng">
                <a:latin typeface="Calibri" pitchFamily="34" charset="0"/>
              </a:rPr>
              <a:t>Plastics Engineering, Manufacturing &amp; Data Handbook</a:t>
            </a:r>
            <a:r>
              <a:rPr lang="en-US" sz="900">
                <a:latin typeface="Calibri" pitchFamily="34" charset="0"/>
              </a:rPr>
              <a:t>. “Ch.3: Extrusion”.  Plastic Institute of America.  Springer. (2001).  Online access from Knovel.</a:t>
            </a:r>
          </a:p>
        </p:txBody>
      </p:sp>
    </p:spTree>
    <p:extLst>
      <p:ext uri="{BB962C8B-B14F-4D97-AF65-F5344CB8AC3E}">
        <p14:creationId xmlns:p14="http://schemas.microsoft.com/office/powerpoint/2010/main" xmlns="" val="409730477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Chill rolled cooling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film </a:t>
            </a:r>
            <a:r>
              <a:rPr lang="en-US" dirty="0" err="1" smtClean="0"/>
              <a:t>extrudate</a:t>
            </a:r>
            <a:r>
              <a:rPr lang="en-US" dirty="0" smtClean="0"/>
              <a:t> leaves the die typically in a downward motion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Extrudate</a:t>
            </a:r>
            <a:r>
              <a:rPr lang="en-US" dirty="0" smtClean="0"/>
              <a:t> is pulled away from die and onto a water cooled roller (chill roller)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Air knife is sometimes used to ensure intimate contact between polymer and roll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Die and chill rolls are positioned as close as possible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e.g. gap for HDPE is approx. 13mm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Heat transfer to rolls : conduction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Thermal conductivity of both polymer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 and roller material</a:t>
            </a: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Chill rollers speed control final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thickness, drawdown and neck-in effects</a:t>
            </a:r>
            <a:r>
              <a:rPr lang="en-US" dirty="0"/>
              <a:t>	</a:t>
            </a:r>
            <a:endParaRPr lang="en-US" dirty="0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114800"/>
            <a:ext cx="1947863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6477000" y="6324600"/>
            <a:ext cx="266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>
                <a:latin typeface="Calibri" pitchFamily="34" charset="0"/>
              </a:rPr>
              <a:t>Rosato, Dominick. </a:t>
            </a:r>
            <a:r>
              <a:rPr lang="en-US" sz="600" u="sng">
                <a:latin typeface="Calibri" pitchFamily="34" charset="0"/>
              </a:rPr>
              <a:t>Plastics Engineering, Manufacturing &amp; Data Handbook</a:t>
            </a:r>
            <a:r>
              <a:rPr lang="en-US" sz="600">
                <a:latin typeface="Calibri" pitchFamily="34" charset="0"/>
              </a:rPr>
              <a:t>. “Ch.3: Extrusion”.  Plastic Institute of America.  Springer. (2001).  Online access from Knovel.</a:t>
            </a:r>
          </a:p>
        </p:txBody>
      </p:sp>
    </p:spTree>
    <p:extLst>
      <p:ext uri="{BB962C8B-B14F-4D97-AF65-F5344CB8AC3E}">
        <p14:creationId xmlns:p14="http://schemas.microsoft.com/office/powerpoint/2010/main" xmlns="" val="391874020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Contacting the chill roll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Optimally, the molten polymer drops onto the chill roll and contacts tangentially</a:t>
            </a:r>
          </a:p>
          <a:p>
            <a:r>
              <a:rPr lang="en-US" smtClean="0"/>
              <a:t>The alignment or parallelism of this roll to the die is critical in relation to the falling film</a:t>
            </a:r>
          </a:p>
          <a:p>
            <a:r>
              <a:rPr lang="en-US" smtClean="0"/>
              <a:t>Whenever wrinkling of the film occurs on the casting roll surface, it is likely that the first roll must be repositioned</a:t>
            </a:r>
          </a:p>
        </p:txBody>
      </p:sp>
    </p:spTree>
    <p:extLst>
      <p:ext uri="{BB962C8B-B14F-4D97-AF65-F5344CB8AC3E}">
        <p14:creationId xmlns:p14="http://schemas.microsoft.com/office/powerpoint/2010/main" xmlns="" val="42826926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“Neck-in” effects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/>
          <a:lstStyle/>
          <a:p>
            <a:r>
              <a:rPr lang="en-US" smtClean="0"/>
              <a:t>Hot film extrudate is drawn to the colder rollers</a:t>
            </a:r>
          </a:p>
          <a:p>
            <a:pPr lvl="1"/>
            <a:r>
              <a:rPr lang="en-US" smtClean="0"/>
              <a:t>Shrinking at edges : Neck in leads to beading</a:t>
            </a:r>
          </a:p>
          <a:p>
            <a:pPr lvl="1"/>
            <a:r>
              <a:rPr lang="en-US" smtClean="0"/>
              <a:t>Shrinkage at edge depends upon polymer melt temperature and polymer itself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752850"/>
            <a:ext cx="38862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6629400" y="6096000"/>
            <a:ext cx="251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alibri" pitchFamily="34" charset="0"/>
              </a:rPr>
              <a:t>Rosato, Dominick. </a:t>
            </a:r>
            <a:r>
              <a:rPr lang="en-US" sz="900" u="sng">
                <a:latin typeface="Calibri" pitchFamily="34" charset="0"/>
              </a:rPr>
              <a:t>Plastics Engineering, Manufacturing &amp; Data Handbook</a:t>
            </a:r>
            <a:r>
              <a:rPr lang="en-US" sz="900">
                <a:latin typeface="Calibri" pitchFamily="34" charset="0"/>
              </a:rPr>
              <a:t>. “Ch.3: Extrusion”.  Plastic Institute of America.  Springer. (2001).  Online access from Knovel.</a:t>
            </a:r>
          </a:p>
        </p:txBody>
      </p:sp>
    </p:spTree>
    <p:extLst>
      <p:ext uri="{BB962C8B-B14F-4D97-AF65-F5344CB8AC3E}">
        <p14:creationId xmlns:p14="http://schemas.microsoft.com/office/powerpoint/2010/main" xmlns="" val="77763402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Chill rollers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High gloss finish – chromium finish for highly polished roll</a:t>
            </a:r>
          </a:p>
          <a:p>
            <a:r>
              <a:rPr lang="en-US" smtClean="0"/>
              <a:t>Matte finish – metal rolls are sandblasted, acid etched, or machined</a:t>
            </a:r>
          </a:p>
          <a:p>
            <a:r>
              <a:rPr lang="en-US" smtClean="0"/>
              <a:t>Design Criteria: polymer cannot stick to rollers</a:t>
            </a:r>
          </a:p>
          <a:p>
            <a:r>
              <a:rPr lang="en-US" smtClean="0"/>
              <a:t>Thermal conductivity and conduction of heat from molten polymer to chilled rollers</a:t>
            </a:r>
          </a:p>
          <a:p>
            <a:r>
              <a:rPr lang="en-US" smtClean="0"/>
              <a:t>At least two or more rolls</a:t>
            </a:r>
          </a:p>
        </p:txBody>
      </p:sp>
    </p:spTree>
    <p:extLst>
      <p:ext uri="{BB962C8B-B14F-4D97-AF65-F5344CB8AC3E}">
        <p14:creationId xmlns:p14="http://schemas.microsoft.com/office/powerpoint/2010/main" xmlns="" val="19023749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Quench tank cooling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Difficult to control precise variables such as water temperature</a:t>
            </a:r>
          </a:p>
          <a:p>
            <a:r>
              <a:rPr lang="en-US" smtClean="0"/>
              <a:t>Good optical properties and low operating cost compared to chill rolled cooling</a:t>
            </a:r>
          </a:p>
          <a:p>
            <a:r>
              <a:rPr lang="en-US" smtClean="0"/>
              <a:t>Film defects are common </a:t>
            </a:r>
          </a:p>
          <a:p>
            <a:pPr lvl="1"/>
            <a:r>
              <a:rPr lang="en-US" smtClean="0"/>
              <a:t>Vibration and water movement</a:t>
            </a:r>
          </a:p>
          <a:p>
            <a:r>
              <a:rPr lang="en-US" smtClean="0"/>
              <a:t>Less common today than chill</a:t>
            </a:r>
          </a:p>
          <a:p>
            <a:pPr>
              <a:buFont typeface="Arial" pitchFamily="34" charset="0"/>
              <a:buNone/>
            </a:pPr>
            <a:r>
              <a:rPr lang="en-US" smtClean="0"/>
              <a:t>    rolled cooling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22002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5791200" y="6400800"/>
            <a:ext cx="3352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alibri" pitchFamily="34" charset="0"/>
              </a:rPr>
              <a:t>Rosato, Dominick. </a:t>
            </a:r>
            <a:r>
              <a:rPr lang="en-US" sz="900" u="sng">
                <a:latin typeface="Calibri" pitchFamily="34" charset="0"/>
              </a:rPr>
              <a:t>Plastics Engineering, Manufacturing &amp; Data Handbook</a:t>
            </a:r>
            <a:r>
              <a:rPr lang="en-US" sz="900">
                <a:latin typeface="Calibri" pitchFamily="34" charset="0"/>
              </a:rPr>
              <a:t>. “Ch.3: Extrusion”.  Plastic Institute of America.  Springer. (2001).  Online access from Knovel.</a:t>
            </a:r>
          </a:p>
        </p:txBody>
      </p:sp>
    </p:spTree>
    <p:extLst>
      <p:ext uri="{BB962C8B-B14F-4D97-AF65-F5344CB8AC3E}">
        <p14:creationId xmlns:p14="http://schemas.microsoft.com/office/powerpoint/2010/main" xmlns="" val="271274392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Take-Off Rollers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Linear rate extrudate is removed from die</a:t>
            </a:r>
          </a:p>
          <a:p>
            <a:r>
              <a:rPr lang="en-US" smtClean="0"/>
              <a:t>Controls the velocity of the roller system</a:t>
            </a:r>
          </a:p>
          <a:p>
            <a:pPr lvl="1"/>
            <a:r>
              <a:rPr lang="en-US" smtClean="0"/>
              <a:t>Thickness control</a:t>
            </a:r>
          </a:p>
          <a:p>
            <a:r>
              <a:rPr lang="en-US" smtClean="0"/>
              <a:t>Require accurate and sensitive speed controls</a:t>
            </a:r>
          </a:p>
          <a:p>
            <a:r>
              <a:rPr lang="en-US" smtClean="0"/>
              <a:t>Multifunction to cool the polymer film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91000"/>
            <a:ext cx="129540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6781800" y="6248400"/>
            <a:ext cx="220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>
                <a:latin typeface="Calibri" pitchFamily="34" charset="0"/>
              </a:rPr>
              <a:t>Rosato, Dominick. </a:t>
            </a:r>
            <a:r>
              <a:rPr lang="en-US" sz="600" u="sng">
                <a:latin typeface="Calibri" pitchFamily="34" charset="0"/>
              </a:rPr>
              <a:t>Plastics Engineering, Manufacturing &amp; Data Handbook</a:t>
            </a:r>
            <a:r>
              <a:rPr lang="en-US" sz="600">
                <a:latin typeface="Calibri" pitchFamily="34" charset="0"/>
              </a:rPr>
              <a:t>. “Ch.3: Extrusion”.  Plastic Institute of America.  Springer. (2001).  Online access from Knovel.</a:t>
            </a:r>
          </a:p>
        </p:txBody>
      </p:sp>
    </p:spTree>
    <p:extLst>
      <p:ext uri="{BB962C8B-B14F-4D97-AF65-F5344CB8AC3E}">
        <p14:creationId xmlns:p14="http://schemas.microsoft.com/office/powerpoint/2010/main" xmlns="" val="222457841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Intermediate and Windup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Slitter –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cuts film edge to wanted width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Removes the “beaded” film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Scraps are typically recycled or reused</a:t>
            </a: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Gauging –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 Film thickness gauges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Allows for user feedback to change or alter processing conditions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Surface treatment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Plasma/Corona Treatment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Change surface energy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Winders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Apply constant tension to film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Speeds of 2000ft/min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Diameters up to 5ft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Width up to 20ft</a:t>
            </a:r>
            <a:endParaRPr lang="en-US" dirty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5900" y="3352800"/>
            <a:ext cx="38481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2286000" y="-1295400"/>
            <a:ext cx="6477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alibri" pitchFamily="34" charset="0"/>
              </a:rPr>
              <a:t>Winder for plastic film extrusion. Direct Industry.  (2009) http://www.directindustry.com/prod/battenfeld-gloucester/winder-for-plastic-film-extrusion-20385-45141.html</a:t>
            </a: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5029200" y="6350000"/>
            <a:ext cx="4114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alibri" pitchFamily="34" charset="0"/>
              </a:rPr>
              <a:t>Winder for plastic film extrusion. Direct Industry.  (2009) http://www.directindustry.com/prod/battenfeld-gloucester/winder-for-plastic-film-extrusion-20385-45141.html</a:t>
            </a:r>
          </a:p>
        </p:txBody>
      </p:sp>
    </p:spTree>
    <p:extLst>
      <p:ext uri="{BB962C8B-B14F-4D97-AF65-F5344CB8AC3E}">
        <p14:creationId xmlns:p14="http://schemas.microsoft.com/office/powerpoint/2010/main" xmlns="" val="267926330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Film Orientation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229600" cy="55626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Uniaxial</a:t>
            </a: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High orientation in machine direction (MD)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Polymer is being “drawn” by the cooling and take off rollers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Polymer chain alignment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Low orientation in transverse direction (TD)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Critical draw ratio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Parameter to control orientation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Biaxial orientation is possible by stretching polymer in both directions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Critical for mechanical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properties 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0" y="4724400"/>
            <a:ext cx="4286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3733800" y="6642100"/>
            <a:ext cx="6019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800">
                <a:latin typeface="Calibri" pitchFamily="34" charset="0"/>
              </a:rPr>
              <a:t>Mitsubishi Polyester Film. Biaxial Orienation. (2009) http://www.m-petfilm.com/Europe/images/biaxial.jpg&amp;imgrefurl</a:t>
            </a:r>
          </a:p>
        </p:txBody>
      </p:sp>
    </p:spTree>
    <p:extLst>
      <p:ext uri="{BB962C8B-B14F-4D97-AF65-F5344CB8AC3E}">
        <p14:creationId xmlns:p14="http://schemas.microsoft.com/office/powerpoint/2010/main" xmlns="" val="404287913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Process depend properties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525963"/>
          </a:xfrm>
        </p:spPr>
        <p:txBody>
          <a:bodyPr/>
          <a:lstStyle/>
          <a:p>
            <a:r>
              <a:rPr lang="en-US" sz="2000" smtClean="0"/>
              <a:t>Polymer Density</a:t>
            </a:r>
          </a:p>
          <a:p>
            <a:r>
              <a:rPr lang="en-US" sz="2000" smtClean="0"/>
              <a:t>Melt Index</a:t>
            </a:r>
          </a:p>
          <a:p>
            <a:r>
              <a:rPr lang="en-US" sz="2000" smtClean="0"/>
              <a:t>Melt Temperature</a:t>
            </a:r>
          </a:p>
          <a:p>
            <a:r>
              <a:rPr lang="en-US" sz="2000" smtClean="0"/>
              <a:t>Screw cooling</a:t>
            </a:r>
          </a:p>
          <a:p>
            <a:r>
              <a:rPr lang="en-US" sz="2000" smtClean="0"/>
              <a:t>Screw speed</a:t>
            </a:r>
          </a:p>
          <a:p>
            <a:r>
              <a:rPr lang="en-US" sz="2000" smtClean="0"/>
              <a:t>Extruder compound efficiency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71600"/>
            <a:ext cx="3886200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3124200" y="6427788"/>
            <a:ext cx="5715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</a:rPr>
              <a:t>Rosato, Dominick. </a:t>
            </a:r>
            <a:r>
              <a:rPr lang="en-US" sz="1100" u="sng">
                <a:latin typeface="Calibri" pitchFamily="34" charset="0"/>
              </a:rPr>
              <a:t>Plastics Engineering, Manufacturing &amp; Data Handbook</a:t>
            </a:r>
            <a:r>
              <a:rPr lang="en-US" sz="1100">
                <a:latin typeface="Calibri" pitchFamily="34" charset="0"/>
              </a:rPr>
              <a:t>. “Ch.3: Extrusion”.  Plastic Institute of America.  Springer. (2001).  Online access from Knovel.</a:t>
            </a:r>
          </a:p>
        </p:txBody>
      </p:sp>
    </p:spTree>
    <p:extLst>
      <p:ext uri="{BB962C8B-B14F-4D97-AF65-F5344CB8AC3E}">
        <p14:creationId xmlns:p14="http://schemas.microsoft.com/office/powerpoint/2010/main" xmlns="" val="5242393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>
          <a:xfrm>
            <a:off x="1066800" y="152400"/>
            <a:ext cx="3008313" cy="1162050"/>
          </a:xfrm>
        </p:spPr>
        <p:txBody>
          <a:bodyPr/>
          <a:lstStyle/>
          <a:p>
            <a:r>
              <a:rPr lang="en-US" sz="4000" smtClean="0"/>
              <a:t>Outline</a:t>
            </a:r>
          </a:p>
        </p:txBody>
      </p:sp>
      <p:sp>
        <p:nvSpPr>
          <p:cNvPr id="3075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smtClean="0"/>
              <a:t>Background of Flat Film Forming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smtClean="0"/>
              <a:t>Dies</a:t>
            </a:r>
          </a:p>
          <a:p>
            <a:pPr marL="800100" lvl="1" indent="-342900"/>
            <a:r>
              <a:rPr lang="en-US" sz="1800" smtClean="0"/>
              <a:t>T-slot</a:t>
            </a:r>
          </a:p>
          <a:p>
            <a:pPr marL="800100" lvl="1" indent="-342900"/>
            <a:r>
              <a:rPr lang="en-US" sz="1800" smtClean="0"/>
              <a:t>Coat hanger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smtClean="0"/>
              <a:t>Coextrusion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smtClean="0"/>
              <a:t>Rolling/Cooling of Film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smtClean="0"/>
              <a:t>Wind up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smtClean="0"/>
              <a:t>Process dependent properties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smtClean="0"/>
              <a:t>Model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smtClean="0"/>
              <a:t>Uses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smtClean="0"/>
              <a:t>Applications</a:t>
            </a:r>
          </a:p>
          <a:p>
            <a:pPr marL="342900" indent="-342900"/>
            <a:endParaRPr lang="en-US" smtClean="0"/>
          </a:p>
          <a:p>
            <a:pPr marL="342900" indent="-342900">
              <a:buFont typeface="Calibri" pitchFamily="34" charset="0"/>
              <a:buAutoNum type="arabicPeriod"/>
            </a:pPr>
            <a:endParaRPr lang="en-US" smtClean="0"/>
          </a:p>
        </p:txBody>
      </p:sp>
      <p:pic>
        <p:nvPicPr>
          <p:cNvPr id="307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514725" y="1752600"/>
            <a:ext cx="5610225" cy="3733800"/>
          </a:xfrm>
        </p:spPr>
      </p:pic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3886200" y="5562600"/>
            <a:ext cx="571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Cast Film Technology. Promea engineering. (2004). http://www.promea.com/_modules/rightcol_pce/pce1_037.jpg</a:t>
            </a:r>
          </a:p>
        </p:txBody>
      </p:sp>
    </p:spTree>
    <p:extLst>
      <p:ext uri="{BB962C8B-B14F-4D97-AF65-F5344CB8AC3E}">
        <p14:creationId xmlns:p14="http://schemas.microsoft.com/office/powerpoint/2010/main" xmlns="" val="92410798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Optical Properties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5181600"/>
          </a:xfrm>
        </p:spPr>
        <p:txBody>
          <a:bodyPr/>
          <a:lstStyle/>
          <a:p>
            <a:r>
              <a:rPr lang="en-US" smtClean="0"/>
              <a:t>Melt temperature (T</a:t>
            </a:r>
            <a:r>
              <a:rPr lang="en-US" baseline="-25000" smtClean="0"/>
              <a:t>m</a:t>
            </a:r>
            <a:r>
              <a:rPr lang="en-US" smtClean="0"/>
              <a:t>)</a:t>
            </a:r>
          </a:p>
          <a:p>
            <a:pPr lvl="1"/>
            <a:r>
              <a:rPr lang="en-US" smtClean="0"/>
              <a:t>Lower Relative T</a:t>
            </a:r>
            <a:r>
              <a:rPr lang="en-US" baseline="-25000" smtClean="0"/>
              <a:t>m</a:t>
            </a:r>
            <a:r>
              <a:rPr lang="en-US" smtClean="0"/>
              <a:t>: Hazy, lower elongation at break and tensile strength</a:t>
            </a:r>
          </a:p>
          <a:p>
            <a:pPr lvl="1"/>
            <a:r>
              <a:rPr lang="en-US" smtClean="0"/>
              <a:t>Higher Relative T</a:t>
            </a:r>
            <a:r>
              <a:rPr lang="en-US" baseline="-25000" smtClean="0"/>
              <a:t>m</a:t>
            </a:r>
            <a:r>
              <a:rPr lang="en-US" smtClean="0"/>
              <a:t>: Glossy finish, higher elongation at break and tensile strength</a:t>
            </a:r>
          </a:p>
          <a:p>
            <a:r>
              <a:rPr lang="en-US" smtClean="0"/>
              <a:t>Cooling Rollers:</a:t>
            </a:r>
          </a:p>
          <a:p>
            <a:pPr lvl="1"/>
            <a:r>
              <a:rPr lang="en-US" smtClean="0"/>
              <a:t>Optimal optical properties: 10</a:t>
            </a:r>
            <a:r>
              <a:rPr lang="en-US" smtClean="0">
                <a:latin typeface="GreekC"/>
                <a:ea typeface="GreekC"/>
                <a:cs typeface="GreekC"/>
              </a:rPr>
              <a:t>°</a:t>
            </a:r>
            <a:r>
              <a:rPr lang="en-US" baseline="30000" smtClean="0"/>
              <a:t>C</a:t>
            </a:r>
            <a:r>
              <a:rPr lang="en-US" smtClean="0"/>
              <a:t> less than temperature need to melt polymer onto the rollers</a:t>
            </a:r>
          </a:p>
          <a:p>
            <a:pPr lvl="1"/>
            <a:r>
              <a:rPr lang="en-US" smtClean="0"/>
              <a:t>Must control within 2</a:t>
            </a:r>
            <a:r>
              <a:rPr lang="en-US" smtClean="0">
                <a:latin typeface="GreekC"/>
              </a:rPr>
              <a:t>°</a:t>
            </a:r>
            <a:r>
              <a:rPr lang="en-US" smtClean="0"/>
              <a:t>C</a:t>
            </a:r>
            <a:r>
              <a:rPr lang="en-US" baseline="30000" smtClean="0"/>
              <a:t> </a:t>
            </a:r>
            <a:r>
              <a:rPr lang="en-US" smtClean="0"/>
              <a:t>range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19853530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Polymers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Polyolefins are the most widely-used plastics for film extrusion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Polyolefins that can be extruded as monolayer and multi-layer film: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low density polyethylene (LDPE)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linear low density polyethylene (LLDPE)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high density polyethylene (HDPE)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ethylene copolymers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 smtClean="0"/>
              <a:t>ethylene vinyl acetate (EVA), ethylene methyl acrylate (EMA)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polypropylene and propylene copolymers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thermoplastic olefins (TPOs)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725562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Benefits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Advantages of polyolefin films:</a:t>
            </a:r>
          </a:p>
          <a:p>
            <a:pPr lvl="1"/>
            <a:r>
              <a:rPr lang="en-US" smtClean="0"/>
              <a:t>Ease of processing</a:t>
            </a:r>
          </a:p>
          <a:p>
            <a:pPr lvl="1"/>
            <a:r>
              <a:rPr lang="en-US" smtClean="0"/>
              <a:t>Light weight</a:t>
            </a:r>
          </a:p>
          <a:p>
            <a:pPr lvl="1"/>
            <a:r>
              <a:rPr lang="en-US" smtClean="0"/>
              <a:t>Good toughness and tear resistance</a:t>
            </a:r>
          </a:p>
          <a:p>
            <a:pPr lvl="1"/>
            <a:r>
              <a:rPr lang="en-US" smtClean="0"/>
              <a:t>Flexibility (even at low temperatures)</a:t>
            </a:r>
          </a:p>
          <a:p>
            <a:pPr lvl="1"/>
            <a:r>
              <a:rPr lang="en-US" smtClean="0"/>
              <a:t>Outstanding chemical resistance</a:t>
            </a:r>
          </a:p>
          <a:p>
            <a:pPr lvl="1"/>
            <a:r>
              <a:rPr lang="en-US" smtClean="0"/>
              <a:t>Relatively low cost compared with other plastics</a:t>
            </a:r>
          </a:p>
        </p:txBody>
      </p:sp>
    </p:spTree>
    <p:extLst>
      <p:ext uri="{BB962C8B-B14F-4D97-AF65-F5344CB8AC3E}">
        <p14:creationId xmlns:p14="http://schemas.microsoft.com/office/powerpoint/2010/main" xmlns="" val="302850458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basic properties of polyolefins can be changed using a broad range of chemical modifiers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 addition, polyolefin-based films can be coextruded with various other polymers, including ethylene vinyl alcohol (EVOH), nylon, polyester barrier resins and adhesive tielayers, to produce multilayer films with special, high-performance properties</a:t>
            </a:r>
          </a:p>
        </p:txBody>
      </p:sp>
    </p:spTree>
    <p:extLst>
      <p:ext uri="{BB962C8B-B14F-4D97-AF65-F5344CB8AC3E}">
        <p14:creationId xmlns:p14="http://schemas.microsoft.com/office/powerpoint/2010/main" xmlns="" val="343319022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Stability Analysis of Film Casting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15400" cy="45259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Stability analysis of cast film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Conditions: Isothermal, viscoelastic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latin typeface="+mj-lt"/>
                <a:cs typeface="GreekC"/>
              </a:rPr>
              <a:t>Extrudate Film Relaxation time relationship 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2000" dirty="0" smtClean="0">
                <a:latin typeface="GreekC" pitchFamily="2" charset="0"/>
                <a:cs typeface="GreekC" pitchFamily="2" charset="0"/>
              </a:rPr>
              <a:t>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latin typeface="+mj-lt"/>
                <a:cs typeface="GreekC"/>
              </a:rPr>
              <a:t>Attained by: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 smtClean="0">
                <a:latin typeface="+mj-lt"/>
                <a:cs typeface="GreekC"/>
              </a:rPr>
              <a:t>Relating White-</a:t>
            </a:r>
            <a:r>
              <a:rPr lang="en-US" dirty="0" err="1" smtClean="0">
                <a:latin typeface="+mj-lt"/>
                <a:cs typeface="GreekC"/>
              </a:rPr>
              <a:t>Metzner</a:t>
            </a:r>
            <a:r>
              <a:rPr lang="en-US" dirty="0" smtClean="0">
                <a:latin typeface="+mj-lt"/>
                <a:cs typeface="GreekC"/>
              </a:rPr>
              <a:t> time constant to viscosity 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 smtClean="0">
                <a:latin typeface="+mj-lt"/>
                <a:cs typeface="GreekC"/>
              </a:rPr>
              <a:t>Bird—</a:t>
            </a:r>
            <a:r>
              <a:rPr lang="en-US" dirty="0" err="1" smtClean="0">
                <a:latin typeface="+mj-lt"/>
                <a:cs typeface="GreekC"/>
              </a:rPr>
              <a:t>Carreau</a:t>
            </a:r>
            <a:r>
              <a:rPr lang="en-US" dirty="0" smtClean="0">
                <a:latin typeface="+mj-lt"/>
                <a:cs typeface="GreekC"/>
              </a:rPr>
              <a:t> viscosity model </a:t>
            </a:r>
            <a:endParaRPr lang="en-US" baseline="30000" dirty="0" smtClean="0">
              <a:latin typeface="GreekC"/>
              <a:cs typeface="GreekC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Deborah number – De 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 smtClean="0"/>
              <a:t>Relates relaxation time of polymer and characteristic process time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 smtClean="0"/>
              <a:t>Known parameter </a:t>
            </a:r>
          </a:p>
          <a:p>
            <a:pPr lvl="3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L =  length between slit die and first chill roll</a:t>
            </a:r>
          </a:p>
          <a:p>
            <a:pPr lvl="2" fontAlgn="auto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a-IR">
              <a:latin typeface="Calibri" pitchFamily="34" charset="0"/>
            </a:endParaRPr>
          </a:p>
        </p:txBody>
      </p:sp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38600"/>
            <a:ext cx="22494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a-IR">
              <a:latin typeface="Calibri" pitchFamily="34" charset="0"/>
            </a:endParaRPr>
          </a:p>
        </p:txBody>
      </p:sp>
      <p:pic>
        <p:nvPicPr>
          <p:cNvPr id="25607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657600"/>
            <a:ext cx="7794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a-IR">
              <a:latin typeface="Calibri" pitchFamily="34" charset="0"/>
            </a:endParaRPr>
          </a:p>
        </p:txBody>
      </p:sp>
      <p:pic>
        <p:nvPicPr>
          <p:cNvPr id="25609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95600"/>
            <a:ext cx="2362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0488874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981200" y="-228600"/>
            <a:ext cx="7010400" cy="1162050"/>
          </a:xfrm>
        </p:spPr>
        <p:txBody>
          <a:bodyPr/>
          <a:lstStyle/>
          <a:p>
            <a:r>
              <a:rPr lang="en-US" sz="2800" smtClean="0"/>
              <a:t>Stability Analysis Results</a:t>
            </a:r>
          </a:p>
        </p:txBody>
      </p:sp>
      <p:pic>
        <p:nvPicPr>
          <p:cNvPr id="2662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486400" y="914400"/>
            <a:ext cx="3171825" cy="2219325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381000" y="4724400"/>
            <a:ext cx="4724400" cy="17526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Model relates the Deborah number and the draw ratio of the film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Draw ratio = quantitative method to evaluate how much the polymer has stretched (drawn by rollers)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Stability analysis allows for feedback on stable/unstable viscosities of the film extrudate with respect to De and D</a:t>
            </a:r>
            <a:r>
              <a:rPr lang="en-US" baseline="-25000" dirty="0" smtClean="0"/>
              <a:t>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Allows for change in process conditions (i.e. change L or melt viscosity)</a:t>
            </a:r>
            <a:endParaRPr lang="en-US" dirty="0"/>
          </a:p>
        </p:txBody>
      </p:sp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81400"/>
            <a:ext cx="31432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36004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Box 10"/>
          <p:cNvSpPr txBox="1">
            <a:spLocks noChangeArrowheads="1"/>
          </p:cNvSpPr>
          <p:nvPr/>
        </p:nvSpPr>
        <p:spPr bwMode="auto">
          <a:xfrm>
            <a:off x="5562600" y="3124200"/>
            <a:ext cx="304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200"/>
              <a:t>Stable and unstable regions (constant n)</a:t>
            </a:r>
          </a:p>
        </p:txBody>
      </p:sp>
      <p:sp>
        <p:nvSpPr>
          <p:cNvPr id="26632" name="TextBox 11"/>
          <p:cNvSpPr txBox="1">
            <a:spLocks noChangeArrowheads="1"/>
          </p:cNvSpPr>
          <p:nvPr/>
        </p:nvSpPr>
        <p:spPr bwMode="auto">
          <a:xfrm>
            <a:off x="5638800" y="5867400"/>
            <a:ext cx="289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200"/>
              <a:t>Stable and unstable regions (constant n</a:t>
            </a:r>
            <a:r>
              <a:rPr lang="en-US" sz="120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′</a:t>
            </a:r>
            <a:r>
              <a:rPr lang="en-US" sz="1200"/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553200"/>
            <a:ext cx="9144000" cy="29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40" dirty="0">
                <a:latin typeface="+mn-lt"/>
              </a:rPr>
              <a:t>Taken from </a:t>
            </a:r>
            <a:r>
              <a:rPr lang="en-US" sz="1340" i="1" dirty="0">
                <a:latin typeface="+mn-lt"/>
              </a:rPr>
              <a:t>Polymer Processing Fundamentals </a:t>
            </a:r>
            <a:r>
              <a:rPr lang="en-US" sz="1340" dirty="0">
                <a:latin typeface="+mn-lt"/>
              </a:rPr>
              <a:t>by Tim A. Osswald</a:t>
            </a:r>
          </a:p>
        </p:txBody>
      </p:sp>
    </p:spTree>
    <p:extLst>
      <p:ext uri="{BB962C8B-B14F-4D97-AF65-F5344CB8AC3E}">
        <p14:creationId xmlns:p14="http://schemas.microsoft.com/office/powerpoint/2010/main" xmlns="" val="10430520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Advantages Over Blown Film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More significant cooling</a:t>
            </a:r>
          </a:p>
          <a:p>
            <a:pPr lvl="1"/>
            <a:r>
              <a:rPr lang="en-US" smtClean="0"/>
              <a:t>Can run high T melt, lower viscosity and less blocking</a:t>
            </a:r>
          </a:p>
          <a:p>
            <a:r>
              <a:rPr lang="en-US" smtClean="0"/>
              <a:t>Thickness Control</a:t>
            </a:r>
          </a:p>
          <a:p>
            <a:pPr lvl="1"/>
            <a:r>
              <a:rPr lang="en-US" smtClean="0"/>
              <a:t>No bubble, fed directly to roller</a:t>
            </a:r>
          </a:p>
          <a:p>
            <a:r>
              <a:rPr lang="en-US" smtClean="0"/>
              <a:t>Optical Properties</a:t>
            </a:r>
          </a:p>
          <a:p>
            <a:r>
              <a:rPr lang="en-US" smtClean="0"/>
              <a:t>Lower Density</a:t>
            </a:r>
          </a:p>
          <a:p>
            <a:pPr lvl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13977852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Disadvantages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Strength in MD and TD</a:t>
            </a:r>
          </a:p>
          <a:p>
            <a:pPr lvl="1"/>
            <a:r>
              <a:rPr lang="en-US" smtClean="0"/>
              <a:t>Maximum toughness</a:t>
            </a:r>
          </a:p>
          <a:p>
            <a:r>
              <a:rPr lang="en-US" smtClean="0"/>
              <a:t>Less processing time for bag applications</a:t>
            </a:r>
          </a:p>
          <a:p>
            <a:r>
              <a:rPr lang="en-US" smtClean="0"/>
              <a:t>Lower maximum width</a:t>
            </a:r>
          </a:p>
          <a:p>
            <a:r>
              <a:rPr lang="en-US" smtClean="0"/>
              <a:t>Edge trimming</a:t>
            </a:r>
          </a:p>
          <a:p>
            <a:pPr lvl="1"/>
            <a:r>
              <a:rPr lang="en-US" smtClean="0"/>
              <a:t>Wasted material</a:t>
            </a:r>
          </a:p>
        </p:txBody>
      </p:sp>
    </p:spTree>
    <p:extLst>
      <p:ext uri="{BB962C8B-B14F-4D97-AF65-F5344CB8AC3E}">
        <p14:creationId xmlns:p14="http://schemas.microsoft.com/office/powerpoint/2010/main" xmlns="" val="140466991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Photo Thermoplastic Film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Coextruded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Transparent plastic, photoconductive, insulating thermoplastic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Applications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Particle Image </a:t>
            </a:r>
            <a:r>
              <a:rPr lang="en-US" dirty="0" err="1" smtClean="0"/>
              <a:t>Velocimetry</a:t>
            </a:r>
            <a:endParaRPr lang="en-US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US" dirty="0" err="1" smtClean="0"/>
              <a:t>Polarizers</a:t>
            </a:r>
            <a:r>
              <a:rPr lang="en-US" dirty="0" smtClean="0"/>
              <a:t> / Support Films in </a:t>
            </a:r>
            <a:r>
              <a:rPr lang="en-US" dirty="0" err="1" smtClean="0"/>
              <a:t>Polarizers</a:t>
            </a:r>
            <a:endParaRPr lang="en-US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LCD Panels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err="1" smtClean="0"/>
              <a:t>Touchscreen</a:t>
            </a:r>
            <a:endParaRPr lang="en-US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Mobile Phone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59550"/>
            <a:ext cx="9144000" cy="298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40" dirty="0">
                <a:latin typeface="+mn-lt"/>
              </a:rPr>
              <a:t>http://www.zeonex.com/applications_zeonorfilm.asp</a:t>
            </a:r>
          </a:p>
        </p:txBody>
      </p:sp>
    </p:spTree>
    <p:extLst>
      <p:ext uri="{BB962C8B-B14F-4D97-AF65-F5344CB8AC3E}">
        <p14:creationId xmlns:p14="http://schemas.microsoft.com/office/powerpoint/2010/main" xmlns="" val="160290555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Packaging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Photovoltaics:</a:t>
            </a:r>
            <a:r>
              <a:rPr lang="en-US" dirty="0" smtClean="0"/>
              <a:t> Back sheets and top sheets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Transportation:</a:t>
            </a:r>
            <a:r>
              <a:rPr lang="en-US" dirty="0" smtClean="0"/>
              <a:t> Train, bus, and aircraft interiors; car and truck body panels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Construction:</a:t>
            </a:r>
            <a:r>
              <a:rPr lang="en-US" dirty="0" smtClean="0"/>
              <a:t> thermoformed panels for facades, window profiles or transparent roofing panels; vinyl siding; high-pressure laminates; vinyl wall coverings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Technical Textiles:</a:t>
            </a:r>
            <a:r>
              <a:rPr lang="en-US" dirty="0" smtClean="0"/>
              <a:t> PVC tarpaulins, tents and canopies; liners for flexible tanks; protection of sails, balloons and blimps; fire-retardant textiles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559550"/>
            <a:ext cx="9144000" cy="298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40" dirty="0">
                <a:latin typeface="+mn-lt"/>
              </a:rPr>
              <a:t>http://www.arkema-inc.com/kynar/page.cfm?pag=1168</a:t>
            </a:r>
          </a:p>
        </p:txBody>
      </p:sp>
    </p:spTree>
    <p:extLst>
      <p:ext uri="{BB962C8B-B14F-4D97-AF65-F5344CB8AC3E}">
        <p14:creationId xmlns:p14="http://schemas.microsoft.com/office/powerpoint/2010/main" xmlns="" val="54051117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Film extrusion is one of the most important processes for plastics accounting for almost a quarter of all thermoplastics consumed</a:t>
            </a:r>
          </a:p>
          <a:p>
            <a:r>
              <a:rPr lang="en-US" sz="2800" smtClean="0"/>
              <a:t>Has enjoyed some periods of rapid growth in recent years, particularly within the packaging industry</a:t>
            </a:r>
          </a:p>
          <a:p>
            <a:r>
              <a:rPr lang="en-US" sz="2800" smtClean="0"/>
              <a:t>Film is defined as a sheet less than 250 </a:t>
            </a:r>
            <a:r>
              <a:rPr lang="el-GR" sz="2800" smtClean="0"/>
              <a:t>μ</a:t>
            </a:r>
            <a:r>
              <a:rPr lang="en-US" sz="2800" smtClean="0"/>
              <a:t>m in thickness</a:t>
            </a:r>
          </a:p>
          <a:p>
            <a:r>
              <a:rPr lang="en-US" sz="2800" smtClean="0"/>
              <a:t>There are two types of film extrusion: cast film and blown film</a:t>
            </a:r>
          </a:p>
        </p:txBody>
      </p:sp>
    </p:spTree>
    <p:extLst>
      <p:ext uri="{BB962C8B-B14F-4D97-AF65-F5344CB8AC3E}">
        <p14:creationId xmlns:p14="http://schemas.microsoft.com/office/powerpoint/2010/main" xmlns="" val="403679079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6126162"/>
          </a:xfrm>
        </p:spPr>
        <p:txBody>
          <a:bodyPr/>
          <a:lstStyle/>
          <a:p>
            <a:pPr algn="ctr"/>
            <a:r>
              <a:rPr lang="fa-IR" sz="23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Mah" pitchFamily="2" charset="-78"/>
              </a:rPr>
              <a:t>پایان</a:t>
            </a:r>
            <a:endParaRPr lang="fa-IR" sz="23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Ma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709620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3"/>
          </a:xfrm>
        </p:spPr>
        <p:txBody>
          <a:bodyPr/>
          <a:lstStyle/>
          <a:p>
            <a:r>
              <a:rPr lang="en-US" smtClean="0"/>
              <a:t>Introduction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5943600"/>
          </a:xfrm>
        </p:spPr>
        <p:txBody>
          <a:bodyPr/>
          <a:lstStyle/>
          <a:p>
            <a:r>
              <a:rPr lang="en-US" sz="2700" smtClean="0"/>
              <a:t>Cast film extrusion is a continuous operation of melting and conveying a polymer in a heated screw-and-barrel assembly</a:t>
            </a:r>
          </a:p>
          <a:p>
            <a:r>
              <a:rPr lang="en-US" sz="2700" smtClean="0"/>
              <a:t>Polymer is extruded through a slit onto a chilled, highly polished turning roll, where it is quenched from one side</a:t>
            </a:r>
          </a:p>
          <a:p>
            <a:r>
              <a:rPr lang="en-US" sz="2700" smtClean="0"/>
              <a:t>Film is sent to a second roller for cooling on the other side</a:t>
            </a:r>
          </a:p>
          <a:p>
            <a:r>
              <a:rPr lang="en-US" sz="2700" smtClean="0"/>
              <a:t>Alternatively, polymer web is passed through a quench tank for cooling</a:t>
            </a:r>
          </a:p>
          <a:p>
            <a:r>
              <a:rPr lang="en-US" sz="2700" smtClean="0"/>
              <a:t>Film then passes through a system of rollers, which have different purposes, and is finally wound onto a roll for storage</a:t>
            </a:r>
          </a:p>
        </p:txBody>
      </p:sp>
    </p:spTree>
    <p:extLst>
      <p:ext uri="{BB962C8B-B14F-4D97-AF65-F5344CB8AC3E}">
        <p14:creationId xmlns:p14="http://schemas.microsoft.com/office/powerpoint/2010/main" xmlns="" val="223192163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048000"/>
          </a:xfrm>
        </p:spPr>
        <p:txBody>
          <a:bodyPr/>
          <a:lstStyle/>
          <a:p>
            <a:r>
              <a:rPr lang="en-US" smtClean="0"/>
              <a:t>Most flat dies are of T-slot or coat hanger designs, which contain a manifold to spread the flowing polymer across the width of the die, followed downstream by alternating narrow and open slits to create the desired flow distribution and pressure drop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2696004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/>
          <a:lstStyle/>
          <a:p>
            <a:r>
              <a:rPr lang="en-US" smtClean="0"/>
              <a:t>T-slot Die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3810000"/>
          </a:xfrm>
        </p:spPr>
        <p:txBody>
          <a:bodyPr/>
          <a:lstStyle/>
          <a:p>
            <a:r>
              <a:rPr lang="en-US" smtClean="0"/>
              <a:t>The basic manifold for a sheet die is a constant cross section or T-slot design</a:t>
            </a:r>
          </a:p>
          <a:p>
            <a:r>
              <a:rPr lang="en-US" smtClean="0"/>
              <a:t>Relies on a large manifold area and a lip long enough to create a large enough pressure drop to force the melt to the ends of the die</a:t>
            </a:r>
          </a:p>
          <a:p>
            <a:r>
              <a:rPr lang="en-US" smtClean="0"/>
              <a:t>Used when processing low viscosity plastics that are not thermally sensitive</a:t>
            </a:r>
          </a:p>
        </p:txBody>
      </p:sp>
      <p:pic>
        <p:nvPicPr>
          <p:cNvPr id="7172" name="Picture 3" descr="t sl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/>
          <a:stretch>
            <a:fillRect/>
          </a:stretch>
        </p:blipFill>
        <p:spPr bwMode="auto">
          <a:xfrm>
            <a:off x="1828800" y="4495800"/>
            <a:ext cx="5486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324600"/>
            <a:ext cx="9144000" cy="29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40" dirty="0">
                <a:latin typeface="+mn-lt"/>
              </a:rPr>
              <a:t>http://picasaweb.google.com/Martinocomms/ExtrusionDiesIndustriesEDIDieSystemsForBarrierPackaging#5141303001253924450</a:t>
            </a:r>
          </a:p>
        </p:txBody>
      </p:sp>
    </p:spTree>
    <p:extLst>
      <p:ext uri="{BB962C8B-B14F-4D97-AF65-F5344CB8AC3E}">
        <p14:creationId xmlns:p14="http://schemas.microsoft.com/office/powerpoint/2010/main" xmlns="" val="23100507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/>
          <a:lstStyle/>
          <a:p>
            <a:r>
              <a:rPr lang="en-US" smtClean="0"/>
              <a:t>Coat Hanger Die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3810000"/>
          </a:xfrm>
        </p:spPr>
        <p:txBody>
          <a:bodyPr/>
          <a:lstStyle/>
          <a:p>
            <a:r>
              <a:rPr lang="en-US" smtClean="0"/>
              <a:t>Conventional constant-deflection die</a:t>
            </a:r>
          </a:p>
          <a:p>
            <a:r>
              <a:rPr lang="en-US" smtClean="0"/>
              <a:t>Internal pressures cause the polymer to deflect uniformly across the width of the die</a:t>
            </a:r>
          </a:p>
          <a:p>
            <a:r>
              <a:rPr lang="en-US" smtClean="0"/>
              <a:t>Delivers more streamlined flow since there are few areas where melt flow rates may slow and material linger long enough for polymer degradation to occur</a:t>
            </a:r>
          </a:p>
        </p:txBody>
      </p:sp>
      <p:pic>
        <p:nvPicPr>
          <p:cNvPr id="8196" name="Picture 3" descr="coat hang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1938"/>
          <a:stretch>
            <a:fillRect/>
          </a:stretch>
        </p:blipFill>
        <p:spPr bwMode="auto">
          <a:xfrm>
            <a:off x="1828800" y="4572000"/>
            <a:ext cx="54864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400800"/>
            <a:ext cx="9144000" cy="29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40" dirty="0">
                <a:latin typeface="+mn-lt"/>
              </a:rPr>
              <a:t>http://picasaweb.google.com/Martinocomms/ExtrusionDiesIndustriesEDIDieSystemsForBarrierPackaging#5141303001253924450</a:t>
            </a:r>
          </a:p>
        </p:txBody>
      </p:sp>
    </p:spTree>
    <p:extLst>
      <p:ext uri="{BB962C8B-B14F-4D97-AF65-F5344CB8AC3E}">
        <p14:creationId xmlns:p14="http://schemas.microsoft.com/office/powerpoint/2010/main" xmlns="" val="391725350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/>
          <a:lstStyle/>
          <a:p>
            <a:r>
              <a:rPr lang="en-US" smtClean="0"/>
              <a:t>Coextrusion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943600"/>
          </a:xfrm>
        </p:spPr>
        <p:txBody>
          <a:bodyPr/>
          <a:lstStyle/>
          <a:p>
            <a:r>
              <a:rPr lang="en-US" sz="2500" smtClean="0"/>
              <a:t>Most cast film lines today are coextrusion lines, combining layers from as many as 7 extruders into the product through multi-manifold dies, or else single manifold dies with the aid of feedblocks</a:t>
            </a:r>
          </a:p>
          <a:p>
            <a:r>
              <a:rPr lang="en-US" sz="2500" smtClean="0"/>
              <a:t>When the materials enter the die, they are no longer confined individually within steel channels. They are in intimate contact with each other and in the fluid state</a:t>
            </a:r>
          </a:p>
          <a:p>
            <a:r>
              <a:rPr lang="en-US" sz="2500" smtClean="0"/>
              <a:t>Layers in the final film will be uniform if the adjoining materials have a reasonable rheological match and there is uniform flow distribution inside the die</a:t>
            </a:r>
          </a:p>
          <a:p>
            <a:r>
              <a:rPr lang="en-US" sz="2500" smtClean="0"/>
              <a:t>When layer distortion occurs it happens in the die, not the feedblock, during the transition or distribution in shape from the square incoming stream to the wide, thin film shape</a:t>
            </a:r>
          </a:p>
        </p:txBody>
      </p:sp>
    </p:spTree>
    <p:extLst>
      <p:ext uri="{BB962C8B-B14F-4D97-AF65-F5344CB8AC3E}">
        <p14:creationId xmlns:p14="http://schemas.microsoft.com/office/powerpoint/2010/main" xmlns="" val="190871544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/>
          <a:lstStyle/>
          <a:p>
            <a:r>
              <a:rPr lang="en-US" smtClean="0"/>
              <a:t>Film extrudate after die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Equipment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Cooling – chill rolling or </a:t>
            </a:r>
            <a:r>
              <a:rPr lang="en-US" dirty="0"/>
              <a:t>q</a:t>
            </a:r>
            <a:r>
              <a:rPr lang="en-US" dirty="0" smtClean="0"/>
              <a:t>uench tank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Take-Off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Windup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Equipment purpose: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Cool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Draw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Shape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Windup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Handle</a:t>
            </a:r>
          </a:p>
        </p:txBody>
      </p:sp>
    </p:spTree>
    <p:extLst>
      <p:ext uri="{BB962C8B-B14F-4D97-AF65-F5344CB8AC3E}">
        <p14:creationId xmlns:p14="http://schemas.microsoft.com/office/powerpoint/2010/main" xmlns="" val="2116397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aeed">
      <a:majorFont>
        <a:latin typeface="Calibri"/>
        <a:ea typeface=""/>
        <a:cs typeface="B Titr"/>
      </a:majorFont>
      <a:minorFont>
        <a:latin typeface="Arial"/>
        <a:ea typeface=""/>
        <a:cs typeface="B Lotus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1561</TotalTime>
  <Words>1690</Words>
  <Application>Microsoft Office PowerPoint</Application>
  <PresentationFormat>On-screen Show (4:3)</PresentationFormat>
  <Paragraphs>218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Technic</vt:lpstr>
      <vt:lpstr>Slide 1</vt:lpstr>
      <vt:lpstr>Outline</vt:lpstr>
      <vt:lpstr>Introduction</vt:lpstr>
      <vt:lpstr>Introduction</vt:lpstr>
      <vt:lpstr>Dies</vt:lpstr>
      <vt:lpstr>T-slot Die</vt:lpstr>
      <vt:lpstr>Coat Hanger Die</vt:lpstr>
      <vt:lpstr>Coextrusion</vt:lpstr>
      <vt:lpstr>Film extrudate after die</vt:lpstr>
      <vt:lpstr>Chill-roll assembly</vt:lpstr>
      <vt:lpstr>Chill rolled cooling</vt:lpstr>
      <vt:lpstr>Contacting the chill roll</vt:lpstr>
      <vt:lpstr>“Neck-in” effects</vt:lpstr>
      <vt:lpstr>Chill rollers</vt:lpstr>
      <vt:lpstr>Quench tank cooling</vt:lpstr>
      <vt:lpstr>Take-Off Rollers</vt:lpstr>
      <vt:lpstr>Intermediate and Windup Steps</vt:lpstr>
      <vt:lpstr>Film Orientation</vt:lpstr>
      <vt:lpstr>Process depend properties</vt:lpstr>
      <vt:lpstr>Optical Properties  </vt:lpstr>
      <vt:lpstr>Common Polymers</vt:lpstr>
      <vt:lpstr>Benefits</vt:lpstr>
      <vt:lpstr>Properties</vt:lpstr>
      <vt:lpstr>Stability Analysis of Film Casting</vt:lpstr>
      <vt:lpstr>Stability Analysis Results</vt:lpstr>
      <vt:lpstr>Advantages Over Blown Film</vt:lpstr>
      <vt:lpstr>Disadvantages</vt:lpstr>
      <vt:lpstr>Photo Thermoplastic Film</vt:lpstr>
      <vt:lpstr>Applications</vt:lpstr>
      <vt:lpstr>پایان</vt:lpstr>
    </vt:vector>
  </TitlesOfParts>
  <Company>Drexel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Injection Blow Molding</dc:title>
  <dc:creator>Garrett Pritchyk</dc:creator>
  <cp:lastModifiedBy>ashkan</cp:lastModifiedBy>
  <cp:revision>345</cp:revision>
  <dcterms:created xsi:type="dcterms:W3CDTF">2009-02-17T21:57:17Z</dcterms:created>
  <dcterms:modified xsi:type="dcterms:W3CDTF">2014-04-22T14:23:11Z</dcterms:modified>
</cp:coreProperties>
</file>